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Black Mango" charset="1" panose="02020A03060303060403"/>
      <p:regular r:id="rId11"/>
    </p:embeddedFont>
    <p:embeddedFont>
      <p:font typeface="Canva Sans Bold" charset="1" panose="020B0803030501040103"/>
      <p:regular r:id="rId12"/>
    </p:embeddedFont>
    <p:embeddedFont>
      <p:font typeface="Canva Sans" charset="1" panose="020B0503030501040103"/>
      <p:regular r:id="rId13"/>
    </p:embeddedFont>
    <p:embeddedFont>
      <p:font typeface="Abril Fatface" charset="1" panose="02000503000000020003"/>
      <p:regular r:id="rId14"/>
    </p:embeddedFont>
    <p:embeddedFont>
      <p:font typeface="Belleza" charset="1" panose="020005030500000200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jpe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18.sv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5FBFD"/>
        </a:solidFill>
      </p:bgPr>
    </p:bg>
    <p:spTree>
      <p:nvGrpSpPr>
        <p:cNvPr id="1" name=""/>
        <p:cNvGrpSpPr/>
        <p:nvPr/>
      </p:nvGrpSpPr>
      <p:grpSpPr>
        <a:xfrm>
          <a:off x="0" y="0"/>
          <a:ext cx="0" cy="0"/>
          <a:chOff x="0" y="0"/>
          <a:chExt cx="0" cy="0"/>
        </a:xfrm>
      </p:grpSpPr>
      <p:grpSp>
        <p:nvGrpSpPr>
          <p:cNvPr name="Group 2" id="2"/>
          <p:cNvGrpSpPr/>
          <p:nvPr/>
        </p:nvGrpSpPr>
        <p:grpSpPr>
          <a:xfrm rot="4612635">
            <a:off x="4845117" y="2186737"/>
            <a:ext cx="17046696" cy="14915859"/>
            <a:chOff x="0" y="0"/>
            <a:chExt cx="812800" cy="711200"/>
          </a:xfrm>
        </p:grpSpPr>
        <p:sp>
          <p:nvSpPr>
            <p:cNvPr name="Freeform 3" id="3"/>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5CE1E6"/>
            </a:solidFill>
          </p:spPr>
        </p:sp>
        <p:sp>
          <p:nvSpPr>
            <p:cNvPr name="TextBox 4" id="4"/>
            <p:cNvSpPr txBox="true"/>
            <p:nvPr/>
          </p:nvSpPr>
          <p:spPr>
            <a:xfrm>
              <a:off x="127000" y="12700"/>
              <a:ext cx="558800" cy="3683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95250" cap="sq">
              <a:solidFill>
                <a:srgbClr val="000000"/>
              </a:solidFill>
              <a:prstDash val="solid"/>
              <a:miter/>
            </a:ln>
          </p:spPr>
        </p:sp>
        <p:sp>
          <p:nvSpPr>
            <p:cNvPr name="TextBox 7" id="7"/>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8779487" y="1565922"/>
            <a:ext cx="9508513" cy="7155156"/>
          </a:xfrm>
          <a:custGeom>
            <a:avLst/>
            <a:gdLst/>
            <a:ahLst/>
            <a:cxnLst/>
            <a:rect r="r" b="b" t="t" l="l"/>
            <a:pathLst>
              <a:path h="7155156" w="9508513">
                <a:moveTo>
                  <a:pt x="0" y="0"/>
                </a:moveTo>
                <a:lnTo>
                  <a:pt x="9508513" y="0"/>
                </a:lnTo>
                <a:lnTo>
                  <a:pt x="9508513" y="7155156"/>
                </a:lnTo>
                <a:lnTo>
                  <a:pt x="0" y="7155156"/>
                </a:lnTo>
                <a:lnTo>
                  <a:pt x="0" y="0"/>
                </a:lnTo>
                <a:close/>
              </a:path>
            </a:pathLst>
          </a:custGeom>
          <a:blipFill>
            <a:blip r:embed="rId2"/>
            <a:stretch>
              <a:fillRect l="0" t="0" r="0" b="0"/>
            </a:stretch>
          </a:blipFill>
        </p:spPr>
      </p:sp>
      <p:sp>
        <p:nvSpPr>
          <p:cNvPr name="Freeform 9" id="9"/>
          <p:cNvSpPr/>
          <p:nvPr/>
        </p:nvSpPr>
        <p:spPr>
          <a:xfrm flipH="false" flipV="false" rot="0">
            <a:off x="1474349" y="1214387"/>
            <a:ext cx="2422126" cy="2671129"/>
          </a:xfrm>
          <a:custGeom>
            <a:avLst/>
            <a:gdLst/>
            <a:ahLst/>
            <a:cxnLst/>
            <a:rect r="r" b="b" t="t" l="l"/>
            <a:pathLst>
              <a:path h="2671129" w="2422126">
                <a:moveTo>
                  <a:pt x="0" y="0"/>
                </a:moveTo>
                <a:lnTo>
                  <a:pt x="2422126" y="0"/>
                </a:lnTo>
                <a:lnTo>
                  <a:pt x="2422126" y="2671129"/>
                </a:lnTo>
                <a:lnTo>
                  <a:pt x="0" y="2671129"/>
                </a:lnTo>
                <a:lnTo>
                  <a:pt x="0" y="0"/>
                </a:lnTo>
                <a:close/>
              </a:path>
            </a:pathLst>
          </a:custGeom>
          <a:blipFill>
            <a:blip r:embed="rId3"/>
            <a:stretch>
              <a:fillRect l="0" t="0" r="0" b="0"/>
            </a:stretch>
          </a:blipFill>
        </p:spPr>
      </p:sp>
      <p:sp>
        <p:nvSpPr>
          <p:cNvPr name="Freeform 10" id="10"/>
          <p:cNvSpPr/>
          <p:nvPr/>
        </p:nvSpPr>
        <p:spPr>
          <a:xfrm flipH="false" flipV="false" rot="0">
            <a:off x="7716108" y="1448651"/>
            <a:ext cx="2855784" cy="1955899"/>
          </a:xfrm>
          <a:custGeom>
            <a:avLst/>
            <a:gdLst/>
            <a:ahLst/>
            <a:cxnLst/>
            <a:rect r="r" b="b" t="t" l="l"/>
            <a:pathLst>
              <a:path h="1955899" w="2855784">
                <a:moveTo>
                  <a:pt x="0" y="0"/>
                </a:moveTo>
                <a:lnTo>
                  <a:pt x="2855784" y="0"/>
                </a:lnTo>
                <a:lnTo>
                  <a:pt x="2855784" y="1955899"/>
                </a:lnTo>
                <a:lnTo>
                  <a:pt x="0" y="1955899"/>
                </a:lnTo>
                <a:lnTo>
                  <a:pt x="0" y="0"/>
                </a:lnTo>
                <a:close/>
              </a:path>
            </a:pathLst>
          </a:custGeom>
          <a:blipFill>
            <a:blip r:embed="rId4"/>
            <a:stretch>
              <a:fillRect l="0" t="0" r="0" b="0"/>
            </a:stretch>
          </a:blipFill>
        </p:spPr>
      </p:sp>
      <p:sp>
        <p:nvSpPr>
          <p:cNvPr name="TextBox 11" id="11"/>
          <p:cNvSpPr txBox="true"/>
          <p:nvPr/>
        </p:nvSpPr>
        <p:spPr>
          <a:xfrm rot="0">
            <a:off x="1474349" y="3867159"/>
            <a:ext cx="7855680" cy="4853919"/>
          </a:xfrm>
          <a:prstGeom prst="rect">
            <a:avLst/>
          </a:prstGeom>
        </p:spPr>
        <p:txBody>
          <a:bodyPr anchor="t" rtlCol="false" tIns="0" lIns="0" bIns="0" rIns="0">
            <a:spAutoFit/>
          </a:bodyPr>
          <a:lstStyle/>
          <a:p>
            <a:pPr algn="ctr">
              <a:lnSpc>
                <a:spcPts val="12599"/>
              </a:lnSpc>
            </a:pPr>
            <a:r>
              <a:rPr lang="en-US" sz="12599">
                <a:solidFill>
                  <a:srgbClr val="000000"/>
                </a:solidFill>
                <a:latin typeface="Black Mango"/>
                <a:ea typeface="Black Mango"/>
                <a:cs typeface="Black Mango"/>
                <a:sym typeface="Black Mango"/>
              </a:rPr>
              <a:t>Empower Your Mind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5FBFD"/>
        </a:solidFill>
      </p:bgPr>
    </p:bg>
    <p:spTree>
      <p:nvGrpSpPr>
        <p:cNvPr id="1" name=""/>
        <p:cNvGrpSpPr/>
        <p:nvPr/>
      </p:nvGrpSpPr>
      <p:grpSpPr>
        <a:xfrm>
          <a:off x="0" y="0"/>
          <a:ext cx="0" cy="0"/>
          <a:chOff x="0" y="0"/>
          <a:chExt cx="0" cy="0"/>
        </a:xfrm>
      </p:grpSpPr>
      <p:grpSp>
        <p:nvGrpSpPr>
          <p:cNvPr name="Group 2" id="2"/>
          <p:cNvGrpSpPr/>
          <p:nvPr/>
        </p:nvGrpSpPr>
        <p:grpSpPr>
          <a:xfrm rot="0">
            <a:off x="0" y="0"/>
            <a:ext cx="11719775" cy="10287000"/>
            <a:chOff x="0" y="0"/>
            <a:chExt cx="3086690" cy="2709333"/>
          </a:xfrm>
        </p:grpSpPr>
        <p:sp>
          <p:nvSpPr>
            <p:cNvPr name="Freeform 3" id="3"/>
            <p:cNvSpPr/>
            <p:nvPr/>
          </p:nvSpPr>
          <p:spPr>
            <a:xfrm flipH="false" flipV="false" rot="0">
              <a:off x="0" y="0"/>
              <a:ext cx="3086690" cy="2709333"/>
            </a:xfrm>
            <a:custGeom>
              <a:avLst/>
              <a:gdLst/>
              <a:ahLst/>
              <a:cxnLst/>
              <a:rect r="r" b="b" t="t" l="l"/>
              <a:pathLst>
                <a:path h="2709333" w="3086690">
                  <a:moveTo>
                    <a:pt x="0" y="0"/>
                  </a:moveTo>
                  <a:lnTo>
                    <a:pt x="3086690" y="0"/>
                  </a:lnTo>
                  <a:lnTo>
                    <a:pt x="3086690" y="2709333"/>
                  </a:lnTo>
                  <a:lnTo>
                    <a:pt x="0" y="2709333"/>
                  </a:lnTo>
                  <a:close/>
                </a:path>
              </a:pathLst>
            </a:custGeom>
            <a:solidFill>
              <a:srgbClr val="5CE1E6"/>
            </a:solidFill>
          </p:spPr>
        </p:sp>
        <p:sp>
          <p:nvSpPr>
            <p:cNvPr name="TextBox 4" id="4"/>
            <p:cNvSpPr txBox="true"/>
            <p:nvPr/>
          </p:nvSpPr>
          <p:spPr>
            <a:xfrm>
              <a:off x="0" y="-38100"/>
              <a:ext cx="308669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028700"/>
            <a:ext cx="9658350" cy="8229600"/>
            <a:chOff x="0" y="0"/>
            <a:chExt cx="2543763" cy="2167467"/>
          </a:xfrm>
        </p:grpSpPr>
        <p:sp>
          <p:nvSpPr>
            <p:cNvPr name="Freeform 6" id="6"/>
            <p:cNvSpPr/>
            <p:nvPr/>
          </p:nvSpPr>
          <p:spPr>
            <a:xfrm flipH="false" flipV="false" rot="0">
              <a:off x="0" y="0"/>
              <a:ext cx="2543763" cy="2167467"/>
            </a:xfrm>
            <a:custGeom>
              <a:avLst/>
              <a:gdLst/>
              <a:ahLst/>
              <a:cxnLst/>
              <a:rect r="r" b="b" t="t" l="l"/>
              <a:pathLst>
                <a:path h="2167467" w="2543763">
                  <a:moveTo>
                    <a:pt x="0" y="0"/>
                  </a:moveTo>
                  <a:lnTo>
                    <a:pt x="2543763" y="0"/>
                  </a:lnTo>
                  <a:lnTo>
                    <a:pt x="2543763" y="2167467"/>
                  </a:lnTo>
                  <a:lnTo>
                    <a:pt x="0" y="2167467"/>
                  </a:lnTo>
                  <a:close/>
                </a:path>
              </a:pathLst>
            </a:custGeom>
            <a:solidFill>
              <a:srgbClr val="000000">
                <a:alpha val="0"/>
              </a:srgbClr>
            </a:solidFill>
            <a:ln w="95250" cap="sq">
              <a:solidFill>
                <a:srgbClr val="000000"/>
              </a:solidFill>
              <a:prstDash val="solid"/>
              <a:miter/>
            </a:ln>
          </p:spPr>
        </p:sp>
        <p:sp>
          <p:nvSpPr>
            <p:cNvPr name="TextBox 7" id="7"/>
            <p:cNvSpPr txBox="true"/>
            <p:nvPr/>
          </p:nvSpPr>
          <p:spPr>
            <a:xfrm>
              <a:off x="0" y="-38100"/>
              <a:ext cx="2543763" cy="220556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857031">
            <a:off x="11254553" y="85193"/>
            <a:ext cx="7228780" cy="10116613"/>
          </a:xfrm>
          <a:custGeom>
            <a:avLst/>
            <a:gdLst/>
            <a:ahLst/>
            <a:cxnLst/>
            <a:rect r="r" b="b" t="t" l="l"/>
            <a:pathLst>
              <a:path h="10116613" w="7228780">
                <a:moveTo>
                  <a:pt x="0" y="0"/>
                </a:moveTo>
                <a:lnTo>
                  <a:pt x="7228780" y="0"/>
                </a:lnTo>
                <a:lnTo>
                  <a:pt x="7228780" y="10116614"/>
                </a:lnTo>
                <a:lnTo>
                  <a:pt x="0" y="101166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415066" y="3005455"/>
            <a:ext cx="8703209" cy="4228465"/>
          </a:xfrm>
          <a:prstGeom prst="rect">
            <a:avLst/>
          </a:prstGeom>
        </p:spPr>
        <p:txBody>
          <a:bodyPr anchor="t" rtlCol="false" tIns="0" lIns="0" bIns="0" rIns="0">
            <a:spAutoFit/>
          </a:bodyPr>
          <a:lstStyle/>
          <a:p>
            <a:pPr algn="l">
              <a:lnSpc>
                <a:spcPts val="3499"/>
              </a:lnSpc>
            </a:pPr>
            <a:r>
              <a:rPr lang="en-US" sz="2499" b="true">
                <a:solidFill>
                  <a:srgbClr val="000000"/>
                </a:solidFill>
                <a:latin typeface="Canva Sans Bold"/>
                <a:ea typeface="Canva Sans Bold"/>
                <a:cs typeface="Canva Sans Bold"/>
                <a:sym typeface="Canva Sans Bold"/>
              </a:rPr>
              <a:t>Empower Your Mind, Unravel the Truth!</a:t>
            </a:r>
            <a:r>
              <a:rPr lang="en-US" sz="2499">
                <a:solidFill>
                  <a:srgbClr val="000000"/>
                </a:solidFill>
                <a:latin typeface="Canva Sans"/>
                <a:ea typeface="Canva Sans"/>
                <a:cs typeface="Canva Sans"/>
                <a:sym typeface="Canva Sans"/>
              </a:rPr>
              <a:t> medya okuryazarlığı, eleştirel düşünme ve doğruluk kontrolü becerilerini teşvik ederek yalan haberlerle mücadele etmeyi amaçlamaktadır. Bilinçli araştırmalar, dijital araçlar ve topluluk katılımı yoluyla proje, katılımcı ve katılımcı olmayan öğrencilerin yanlış bilgileri tespit etmelerini ve günümüzün karmaşık medya ortamında bilinçli kararlar almalarını sağlamayı hedefler.</a:t>
            </a:r>
          </a:p>
          <a:p>
            <a:pPr algn="l">
              <a:lnSpc>
                <a:spcPts val="6019"/>
              </a:lnSpc>
            </a:pPr>
          </a:p>
        </p:txBody>
      </p:sp>
      <p:sp>
        <p:nvSpPr>
          <p:cNvPr name="TextBox 10" id="10"/>
          <p:cNvSpPr txBox="true"/>
          <p:nvPr/>
        </p:nvSpPr>
        <p:spPr>
          <a:xfrm rot="0">
            <a:off x="1028700" y="1309254"/>
            <a:ext cx="6468193" cy="1269354"/>
          </a:xfrm>
          <a:prstGeom prst="rect">
            <a:avLst/>
          </a:prstGeom>
        </p:spPr>
        <p:txBody>
          <a:bodyPr anchor="t" rtlCol="false" tIns="0" lIns="0" bIns="0" rIns="0">
            <a:spAutoFit/>
          </a:bodyPr>
          <a:lstStyle/>
          <a:p>
            <a:pPr algn="ctr">
              <a:lnSpc>
                <a:spcPts val="10360"/>
              </a:lnSpc>
            </a:pPr>
            <a:r>
              <a:rPr lang="en-US" sz="7400">
                <a:solidFill>
                  <a:srgbClr val="000000"/>
                </a:solidFill>
                <a:latin typeface="Abril Fatface"/>
                <a:ea typeface="Abril Fatface"/>
                <a:cs typeface="Abril Fatface"/>
                <a:sym typeface="Abril Fatface"/>
              </a:rPr>
              <a:t>Nedir?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5FBFD"/>
        </a:solidFill>
      </p:bgPr>
    </p:bg>
    <p:spTree>
      <p:nvGrpSpPr>
        <p:cNvPr id="1" name=""/>
        <p:cNvGrpSpPr/>
        <p:nvPr/>
      </p:nvGrpSpPr>
      <p:grpSpPr>
        <a:xfrm>
          <a:off x="0" y="0"/>
          <a:ext cx="0" cy="0"/>
          <a:chOff x="0" y="0"/>
          <a:chExt cx="0" cy="0"/>
        </a:xfrm>
      </p:grpSpPr>
      <p:sp>
        <p:nvSpPr>
          <p:cNvPr name="Freeform 2" id="2"/>
          <p:cNvSpPr/>
          <p:nvPr/>
        </p:nvSpPr>
        <p:spPr>
          <a:xfrm flipH="false" flipV="false" rot="5969256">
            <a:off x="12589551" y="3666077"/>
            <a:ext cx="10213028" cy="7659771"/>
          </a:xfrm>
          <a:custGeom>
            <a:avLst/>
            <a:gdLst/>
            <a:ahLst/>
            <a:cxnLst/>
            <a:rect r="r" b="b" t="t" l="l"/>
            <a:pathLst>
              <a:path h="7659771" w="10213028">
                <a:moveTo>
                  <a:pt x="0" y="0"/>
                </a:moveTo>
                <a:lnTo>
                  <a:pt x="10213028" y="0"/>
                </a:lnTo>
                <a:lnTo>
                  <a:pt x="10213028" y="7659772"/>
                </a:lnTo>
                <a:lnTo>
                  <a:pt x="0" y="76597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37076">
            <a:off x="14355114" y="543856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86839" y="3871615"/>
            <a:ext cx="12390001" cy="510476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Eleştirel düşünceyi geliştirmek. </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Bilgi teyit</a:t>
            </a:r>
            <a:r>
              <a:rPr lang="en-US" sz="2499">
                <a:solidFill>
                  <a:srgbClr val="000000"/>
                </a:solidFill>
                <a:latin typeface="Canva Sans"/>
                <a:ea typeface="Canva Sans"/>
                <a:cs typeface="Canva Sans"/>
                <a:sym typeface="Canva Sans"/>
              </a:rPr>
              <a:t> becerilerini ve kaynaklarını tanıtmak ve bunlar hakkında bilgi vermek.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Yanlış bilgileri belirlemek.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Dijital okuryazarlığı güçlendirmek.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Etik medya kullanımını teşvik etmek.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Uluslararası işbirliğini teşvik etmek.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Hedef kitleler için farkındalık kampanyaları oluşturmak.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Çevrimiçi iletişim becerilerinin geliştirilmek.</a:t>
            </a:r>
          </a:p>
          <a:p>
            <a:pPr algn="l" marL="539749" indent="-269875" lvl="1">
              <a:lnSpc>
                <a:spcPts val="3499"/>
              </a:lnSpc>
              <a:buFont typeface="Arial"/>
              <a:buChar char="•"/>
            </a:pPr>
            <a:r>
              <a:rPr lang="en-US" sz="2499">
                <a:solidFill>
                  <a:srgbClr val="000000"/>
                </a:solidFill>
                <a:latin typeface="Canva Sans"/>
                <a:ea typeface="Canva Sans"/>
                <a:cs typeface="Canva Sans"/>
                <a:sym typeface="Canva Sans"/>
              </a:rPr>
              <a:t>Yaşam boyu medya okuryazarlığı alışkanlıkları geliştirmek.</a:t>
            </a:r>
          </a:p>
          <a:p>
            <a:pPr algn="l">
              <a:lnSpc>
                <a:spcPts val="6019"/>
              </a:lnSpc>
            </a:pPr>
          </a:p>
        </p:txBody>
      </p:sp>
      <p:sp>
        <p:nvSpPr>
          <p:cNvPr name="TextBox 5" id="5"/>
          <p:cNvSpPr txBox="true"/>
          <p:nvPr/>
        </p:nvSpPr>
        <p:spPr>
          <a:xfrm rot="0">
            <a:off x="1196553" y="322586"/>
            <a:ext cx="8643531" cy="1269354"/>
          </a:xfrm>
          <a:prstGeom prst="rect">
            <a:avLst/>
          </a:prstGeom>
        </p:spPr>
        <p:txBody>
          <a:bodyPr anchor="t" rtlCol="false" tIns="0" lIns="0" bIns="0" rIns="0">
            <a:spAutoFit/>
          </a:bodyPr>
          <a:lstStyle/>
          <a:p>
            <a:pPr algn="ctr">
              <a:lnSpc>
                <a:spcPts val="10360"/>
              </a:lnSpc>
            </a:pPr>
            <a:r>
              <a:rPr lang="en-US" sz="7400">
                <a:solidFill>
                  <a:srgbClr val="000000"/>
                </a:solidFill>
                <a:latin typeface="Abril Fatface"/>
                <a:ea typeface="Abril Fatface"/>
                <a:cs typeface="Abril Fatface"/>
                <a:sym typeface="Abril Fatface"/>
              </a:rPr>
              <a:t>Proje Hedefleri</a:t>
            </a:r>
          </a:p>
        </p:txBody>
      </p:sp>
      <p:sp>
        <p:nvSpPr>
          <p:cNvPr name="TextBox 6" id="6"/>
          <p:cNvSpPr txBox="true"/>
          <p:nvPr/>
        </p:nvSpPr>
        <p:spPr>
          <a:xfrm rot="0">
            <a:off x="155605" y="2382001"/>
            <a:ext cx="13452469" cy="709078"/>
          </a:xfrm>
          <a:prstGeom prst="rect">
            <a:avLst/>
          </a:prstGeom>
        </p:spPr>
        <p:txBody>
          <a:bodyPr anchor="t" rtlCol="false" tIns="0" lIns="0" bIns="0" rIns="0">
            <a:spAutoFit/>
          </a:bodyPr>
          <a:lstStyle/>
          <a:p>
            <a:pPr algn="ctr">
              <a:lnSpc>
                <a:spcPts val="2916"/>
              </a:lnSpc>
            </a:pPr>
            <a:r>
              <a:rPr lang="en-US" sz="2083" b="true">
                <a:solidFill>
                  <a:srgbClr val="000000"/>
                </a:solidFill>
                <a:latin typeface="Canva Sans Bold"/>
                <a:ea typeface="Canva Sans Bold"/>
                <a:cs typeface="Canva Sans Bold"/>
                <a:sym typeface="Canva Sans Bold"/>
              </a:rPr>
              <a:t>Projemiz temel olarak Medya Okuryazarlığı konusunu ele almayı ve öğrencilerin gerçeği yalandan ayırt etmelerini sağlamayı amaçlayacaktır. Alt amaçlarımız şunlar olacaktır;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5FBFD"/>
        </a:solidFill>
      </p:bgPr>
    </p:bg>
    <p:spTree>
      <p:nvGrpSpPr>
        <p:cNvPr id="1" name=""/>
        <p:cNvGrpSpPr/>
        <p:nvPr/>
      </p:nvGrpSpPr>
      <p:grpSpPr>
        <a:xfrm>
          <a:off x="0" y="0"/>
          <a:ext cx="0" cy="0"/>
          <a:chOff x="0" y="0"/>
          <a:chExt cx="0" cy="0"/>
        </a:xfrm>
      </p:grpSpPr>
      <p:sp>
        <p:nvSpPr>
          <p:cNvPr name="Freeform 2" id="2"/>
          <p:cNvSpPr/>
          <p:nvPr/>
        </p:nvSpPr>
        <p:spPr>
          <a:xfrm flipH="false" flipV="false" rot="5969256">
            <a:off x="12589551" y="3666077"/>
            <a:ext cx="10213028" cy="7659771"/>
          </a:xfrm>
          <a:custGeom>
            <a:avLst/>
            <a:gdLst/>
            <a:ahLst/>
            <a:cxnLst/>
            <a:rect r="r" b="b" t="t" l="l"/>
            <a:pathLst>
              <a:path h="7659771" w="10213028">
                <a:moveTo>
                  <a:pt x="0" y="0"/>
                </a:moveTo>
                <a:lnTo>
                  <a:pt x="10213028" y="0"/>
                </a:lnTo>
                <a:lnTo>
                  <a:pt x="10213028" y="7659772"/>
                </a:lnTo>
                <a:lnTo>
                  <a:pt x="0" y="76597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37076">
            <a:off x="14355114" y="543856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883311" y="1828003"/>
            <a:ext cx="897992" cy="538795"/>
          </a:xfrm>
          <a:custGeom>
            <a:avLst/>
            <a:gdLst/>
            <a:ahLst/>
            <a:cxnLst/>
            <a:rect r="r" b="b" t="t" l="l"/>
            <a:pathLst>
              <a:path h="538795" w="897992">
                <a:moveTo>
                  <a:pt x="0" y="0"/>
                </a:moveTo>
                <a:lnTo>
                  <a:pt x="897992" y="0"/>
                </a:lnTo>
                <a:lnTo>
                  <a:pt x="897992" y="538796"/>
                </a:lnTo>
                <a:lnTo>
                  <a:pt x="0" y="538796"/>
                </a:lnTo>
                <a:lnTo>
                  <a:pt x="0" y="0"/>
                </a:lnTo>
                <a:close/>
              </a:path>
            </a:pathLst>
          </a:custGeom>
          <a:blipFill>
            <a:blip r:embed="rId6"/>
            <a:stretch>
              <a:fillRect l="0" t="0" r="0" b="0"/>
            </a:stretch>
          </a:blipFill>
        </p:spPr>
      </p:sp>
      <p:sp>
        <p:nvSpPr>
          <p:cNvPr name="TextBox 5" id="5"/>
          <p:cNvSpPr txBox="true"/>
          <p:nvPr/>
        </p:nvSpPr>
        <p:spPr>
          <a:xfrm rot="0">
            <a:off x="430925" y="1732753"/>
            <a:ext cx="10452386" cy="6844031"/>
          </a:xfrm>
          <a:prstGeom prst="rect">
            <a:avLst/>
          </a:prstGeom>
        </p:spPr>
        <p:txBody>
          <a:bodyPr anchor="t" rtlCol="false" tIns="0" lIns="0" bIns="0" rIns="0">
            <a:spAutoFit/>
          </a:bodyPr>
          <a:lstStyle/>
          <a:p>
            <a:pPr algn="l" marL="928365" indent="-464182" lvl="1">
              <a:lnSpc>
                <a:spcPts val="6019"/>
              </a:lnSpc>
              <a:buFont typeface="Arial"/>
              <a:buChar char="•"/>
            </a:pPr>
            <a:r>
              <a:rPr lang="en-US" sz="4299">
                <a:solidFill>
                  <a:srgbClr val="000000"/>
                </a:solidFill>
                <a:latin typeface="Belleza"/>
                <a:ea typeface="Belleza"/>
                <a:cs typeface="Belleza"/>
                <a:sym typeface="Belleza"/>
              </a:rPr>
              <a:t>Lüleburgaz Atatürk Anadolu Lisesi (Kurucu)</a:t>
            </a:r>
          </a:p>
          <a:p>
            <a:pPr algn="l" marL="928365" indent="-464182" lvl="1">
              <a:lnSpc>
                <a:spcPts val="6019"/>
              </a:lnSpc>
              <a:buFont typeface="Arial"/>
              <a:buChar char="•"/>
            </a:pPr>
            <a:r>
              <a:rPr lang="en-US" sz="4299">
                <a:solidFill>
                  <a:srgbClr val="000000"/>
                </a:solidFill>
                <a:latin typeface="Belleza"/>
                <a:ea typeface="Belleza"/>
                <a:cs typeface="Belleza"/>
                <a:sym typeface="Belleza"/>
              </a:rPr>
              <a:t>Zemgale Secondary School</a:t>
            </a:r>
          </a:p>
          <a:p>
            <a:pPr algn="l" marL="928365" indent="-464182" lvl="1">
              <a:lnSpc>
                <a:spcPts val="6019"/>
              </a:lnSpc>
              <a:buFont typeface="Arial"/>
              <a:buChar char="•"/>
            </a:pPr>
            <a:r>
              <a:rPr lang="en-US" sz="4299">
                <a:solidFill>
                  <a:srgbClr val="000000"/>
                </a:solidFill>
                <a:latin typeface="Belleza"/>
                <a:ea typeface="Belleza"/>
                <a:cs typeface="Belleza"/>
                <a:sym typeface="Belleza"/>
              </a:rPr>
              <a:t>Technical College Electrotimiş</a:t>
            </a:r>
          </a:p>
          <a:p>
            <a:pPr algn="l" marL="928365" indent="-464182" lvl="1">
              <a:lnSpc>
                <a:spcPts val="6019"/>
              </a:lnSpc>
              <a:buFont typeface="Arial"/>
              <a:buChar char="•"/>
            </a:pPr>
            <a:r>
              <a:rPr lang="en-US" sz="4299">
                <a:solidFill>
                  <a:srgbClr val="000000"/>
                </a:solidFill>
                <a:latin typeface="Belleza"/>
                <a:ea typeface="Belleza"/>
                <a:cs typeface="Belleza"/>
                <a:sym typeface="Belleza"/>
              </a:rPr>
              <a:t>Hacı Bektaş Veli Anadolu Lisesi</a:t>
            </a:r>
          </a:p>
          <a:p>
            <a:pPr algn="l" marL="928365" indent="-464182" lvl="1">
              <a:lnSpc>
                <a:spcPts val="6019"/>
              </a:lnSpc>
              <a:buFont typeface="Arial"/>
              <a:buChar char="•"/>
            </a:pPr>
            <a:r>
              <a:rPr lang="en-US" sz="4299">
                <a:solidFill>
                  <a:srgbClr val="000000"/>
                </a:solidFill>
                <a:latin typeface="Belleza"/>
                <a:ea typeface="Belleza"/>
                <a:cs typeface="Belleza"/>
                <a:sym typeface="Belleza"/>
              </a:rPr>
              <a:t>Istituto Istruzione Superiore ‘’E.Siciliano’’</a:t>
            </a:r>
          </a:p>
          <a:p>
            <a:pPr algn="l" marL="928365" indent="-464182" lvl="1">
              <a:lnSpc>
                <a:spcPts val="6019"/>
              </a:lnSpc>
              <a:buFont typeface="Arial"/>
              <a:buChar char="•"/>
            </a:pPr>
            <a:r>
              <a:rPr lang="en-US" sz="4299">
                <a:solidFill>
                  <a:srgbClr val="000000"/>
                </a:solidFill>
                <a:latin typeface="Belleza"/>
                <a:ea typeface="Belleza"/>
                <a:cs typeface="Belleza"/>
                <a:sym typeface="Belleza"/>
              </a:rPr>
              <a:t>Elementary School August Cesarec</a:t>
            </a:r>
          </a:p>
          <a:p>
            <a:pPr algn="l" marL="928365" indent="-464182" lvl="1">
              <a:lnSpc>
                <a:spcPts val="6019"/>
              </a:lnSpc>
              <a:buFont typeface="Arial"/>
              <a:buChar char="•"/>
            </a:pPr>
            <a:r>
              <a:rPr lang="en-US" sz="4299">
                <a:solidFill>
                  <a:srgbClr val="000000"/>
                </a:solidFill>
                <a:latin typeface="Belleza"/>
                <a:ea typeface="Belleza"/>
                <a:cs typeface="Belleza"/>
                <a:sym typeface="Belleza"/>
              </a:rPr>
              <a:t>Scoala 8 Suceava </a:t>
            </a:r>
          </a:p>
          <a:p>
            <a:pPr algn="l" marL="928365" indent="-464182" lvl="1">
              <a:lnSpc>
                <a:spcPts val="6019"/>
              </a:lnSpc>
              <a:buFont typeface="Arial"/>
              <a:buChar char="•"/>
            </a:pPr>
            <a:r>
              <a:rPr lang="en-US" sz="4299">
                <a:solidFill>
                  <a:srgbClr val="000000"/>
                </a:solidFill>
                <a:latin typeface="Belleza"/>
                <a:ea typeface="Belleza"/>
                <a:cs typeface="Belleza"/>
                <a:sym typeface="Belleza"/>
              </a:rPr>
              <a:t>Ayla Naci Uyar Anadolu Lisesi</a:t>
            </a:r>
          </a:p>
          <a:p>
            <a:pPr algn="l" marL="928365" indent="-464182" lvl="1">
              <a:lnSpc>
                <a:spcPts val="6019"/>
              </a:lnSpc>
              <a:buFont typeface="Arial"/>
              <a:buChar char="•"/>
            </a:pPr>
            <a:r>
              <a:rPr lang="en-US" sz="4299">
                <a:solidFill>
                  <a:srgbClr val="000000"/>
                </a:solidFill>
                <a:latin typeface="Belleza"/>
                <a:ea typeface="Belleza"/>
                <a:cs typeface="Belleza"/>
                <a:sym typeface="Belleza"/>
              </a:rPr>
              <a:t>Kovel City Gymnasium</a:t>
            </a:r>
          </a:p>
        </p:txBody>
      </p:sp>
      <p:sp>
        <p:nvSpPr>
          <p:cNvPr name="Freeform 6" id="6"/>
          <p:cNvSpPr/>
          <p:nvPr/>
        </p:nvSpPr>
        <p:spPr>
          <a:xfrm flipH="false" flipV="false" rot="0">
            <a:off x="8398955" y="4227217"/>
            <a:ext cx="897992" cy="538795"/>
          </a:xfrm>
          <a:custGeom>
            <a:avLst/>
            <a:gdLst/>
            <a:ahLst/>
            <a:cxnLst/>
            <a:rect r="r" b="b" t="t" l="l"/>
            <a:pathLst>
              <a:path h="538795" w="897992">
                <a:moveTo>
                  <a:pt x="0" y="0"/>
                </a:moveTo>
                <a:lnTo>
                  <a:pt x="897992" y="0"/>
                </a:lnTo>
                <a:lnTo>
                  <a:pt x="897992" y="538795"/>
                </a:lnTo>
                <a:lnTo>
                  <a:pt x="0" y="538795"/>
                </a:lnTo>
                <a:lnTo>
                  <a:pt x="0" y="0"/>
                </a:lnTo>
                <a:close/>
              </a:path>
            </a:pathLst>
          </a:custGeom>
          <a:blipFill>
            <a:blip r:embed="rId6"/>
            <a:stretch>
              <a:fillRect l="0" t="0" r="0" b="0"/>
            </a:stretch>
          </a:blipFill>
        </p:spPr>
      </p:sp>
      <p:sp>
        <p:nvSpPr>
          <p:cNvPr name="Freeform 7" id="7"/>
          <p:cNvSpPr/>
          <p:nvPr/>
        </p:nvSpPr>
        <p:spPr>
          <a:xfrm flipH="false" flipV="false" rot="0">
            <a:off x="7949959" y="7226565"/>
            <a:ext cx="897992" cy="538795"/>
          </a:xfrm>
          <a:custGeom>
            <a:avLst/>
            <a:gdLst/>
            <a:ahLst/>
            <a:cxnLst/>
            <a:rect r="r" b="b" t="t" l="l"/>
            <a:pathLst>
              <a:path h="538795" w="897992">
                <a:moveTo>
                  <a:pt x="0" y="0"/>
                </a:moveTo>
                <a:lnTo>
                  <a:pt x="897992" y="0"/>
                </a:lnTo>
                <a:lnTo>
                  <a:pt x="897992" y="538796"/>
                </a:lnTo>
                <a:lnTo>
                  <a:pt x="0" y="538796"/>
                </a:lnTo>
                <a:lnTo>
                  <a:pt x="0" y="0"/>
                </a:lnTo>
                <a:close/>
              </a:path>
            </a:pathLst>
          </a:custGeom>
          <a:blipFill>
            <a:blip r:embed="rId6"/>
            <a:stretch>
              <a:fillRect l="0" t="0" r="0" b="0"/>
            </a:stretch>
          </a:blipFill>
        </p:spPr>
      </p:sp>
      <p:sp>
        <p:nvSpPr>
          <p:cNvPr name="Freeform 8" id="8"/>
          <p:cNvSpPr/>
          <p:nvPr/>
        </p:nvSpPr>
        <p:spPr>
          <a:xfrm flipH="false" flipV="false" rot="0">
            <a:off x="7486938" y="2640451"/>
            <a:ext cx="800263" cy="528173"/>
          </a:xfrm>
          <a:custGeom>
            <a:avLst/>
            <a:gdLst/>
            <a:ahLst/>
            <a:cxnLst/>
            <a:rect r="r" b="b" t="t" l="l"/>
            <a:pathLst>
              <a:path h="528173" w="800263">
                <a:moveTo>
                  <a:pt x="0" y="0"/>
                </a:moveTo>
                <a:lnTo>
                  <a:pt x="800263" y="0"/>
                </a:lnTo>
                <a:lnTo>
                  <a:pt x="800263" y="528173"/>
                </a:lnTo>
                <a:lnTo>
                  <a:pt x="0" y="5281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8275621" y="3408099"/>
            <a:ext cx="868379" cy="579643"/>
          </a:xfrm>
          <a:custGeom>
            <a:avLst/>
            <a:gdLst/>
            <a:ahLst/>
            <a:cxnLst/>
            <a:rect r="r" b="b" t="t" l="l"/>
            <a:pathLst>
              <a:path h="579643" w="868379">
                <a:moveTo>
                  <a:pt x="0" y="0"/>
                </a:moveTo>
                <a:lnTo>
                  <a:pt x="868379" y="0"/>
                </a:lnTo>
                <a:lnTo>
                  <a:pt x="868379" y="579643"/>
                </a:lnTo>
                <a:lnTo>
                  <a:pt x="0" y="579643"/>
                </a:lnTo>
                <a:lnTo>
                  <a:pt x="0" y="0"/>
                </a:lnTo>
                <a:close/>
              </a:path>
            </a:pathLst>
          </a:custGeom>
          <a:blipFill>
            <a:blip r:embed="rId9"/>
            <a:stretch>
              <a:fillRect l="0" t="0" r="0" b="0"/>
            </a:stretch>
          </a:blipFill>
        </p:spPr>
      </p:sp>
      <p:sp>
        <p:nvSpPr>
          <p:cNvPr name="Freeform 10" id="10"/>
          <p:cNvSpPr/>
          <p:nvPr/>
        </p:nvSpPr>
        <p:spPr>
          <a:xfrm flipH="false" flipV="false" rot="0">
            <a:off x="5222929" y="6494355"/>
            <a:ext cx="868379" cy="579643"/>
          </a:xfrm>
          <a:custGeom>
            <a:avLst/>
            <a:gdLst/>
            <a:ahLst/>
            <a:cxnLst/>
            <a:rect r="r" b="b" t="t" l="l"/>
            <a:pathLst>
              <a:path h="579643" w="868379">
                <a:moveTo>
                  <a:pt x="0" y="0"/>
                </a:moveTo>
                <a:lnTo>
                  <a:pt x="868378" y="0"/>
                </a:lnTo>
                <a:lnTo>
                  <a:pt x="868378" y="579643"/>
                </a:lnTo>
                <a:lnTo>
                  <a:pt x="0" y="579643"/>
                </a:lnTo>
                <a:lnTo>
                  <a:pt x="0" y="0"/>
                </a:lnTo>
                <a:close/>
              </a:path>
            </a:pathLst>
          </a:custGeom>
          <a:blipFill>
            <a:blip r:embed="rId9"/>
            <a:stretch>
              <a:fillRect l="0" t="0" r="0" b="0"/>
            </a:stretch>
          </a:blipFill>
        </p:spPr>
      </p:sp>
      <p:sp>
        <p:nvSpPr>
          <p:cNvPr name="Freeform 11" id="11"/>
          <p:cNvSpPr/>
          <p:nvPr/>
        </p:nvSpPr>
        <p:spPr>
          <a:xfrm flipH="false" flipV="false" rot="0">
            <a:off x="10468516" y="4914643"/>
            <a:ext cx="863791" cy="575501"/>
          </a:xfrm>
          <a:custGeom>
            <a:avLst/>
            <a:gdLst/>
            <a:ahLst/>
            <a:cxnLst/>
            <a:rect r="r" b="b" t="t" l="l"/>
            <a:pathLst>
              <a:path h="575501" w="863791">
                <a:moveTo>
                  <a:pt x="0" y="0"/>
                </a:moveTo>
                <a:lnTo>
                  <a:pt x="863791" y="0"/>
                </a:lnTo>
                <a:lnTo>
                  <a:pt x="863791" y="575501"/>
                </a:lnTo>
                <a:lnTo>
                  <a:pt x="0" y="575501"/>
                </a:lnTo>
                <a:lnTo>
                  <a:pt x="0" y="0"/>
                </a:lnTo>
                <a:close/>
              </a:path>
            </a:pathLst>
          </a:custGeom>
          <a:blipFill>
            <a:blip r:embed="rId10"/>
            <a:stretch>
              <a:fillRect l="0" t="0" r="0" b="0"/>
            </a:stretch>
          </a:blipFill>
        </p:spPr>
      </p:sp>
      <p:sp>
        <p:nvSpPr>
          <p:cNvPr name="Freeform 12" id="12"/>
          <p:cNvSpPr/>
          <p:nvPr/>
        </p:nvSpPr>
        <p:spPr>
          <a:xfrm flipH="false" flipV="false" rot="0">
            <a:off x="9144000" y="5728216"/>
            <a:ext cx="1058858" cy="586343"/>
          </a:xfrm>
          <a:custGeom>
            <a:avLst/>
            <a:gdLst/>
            <a:ahLst/>
            <a:cxnLst/>
            <a:rect r="r" b="b" t="t" l="l"/>
            <a:pathLst>
              <a:path h="586343" w="1058858">
                <a:moveTo>
                  <a:pt x="0" y="0"/>
                </a:moveTo>
                <a:lnTo>
                  <a:pt x="1058858" y="0"/>
                </a:lnTo>
                <a:lnTo>
                  <a:pt x="1058858" y="586343"/>
                </a:lnTo>
                <a:lnTo>
                  <a:pt x="0" y="5863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6458512" y="7898022"/>
            <a:ext cx="1028426" cy="678761"/>
          </a:xfrm>
          <a:custGeom>
            <a:avLst/>
            <a:gdLst/>
            <a:ahLst/>
            <a:cxnLst/>
            <a:rect r="r" b="b" t="t" l="l"/>
            <a:pathLst>
              <a:path h="678761" w="1028426">
                <a:moveTo>
                  <a:pt x="0" y="0"/>
                </a:moveTo>
                <a:lnTo>
                  <a:pt x="1028426" y="0"/>
                </a:lnTo>
                <a:lnTo>
                  <a:pt x="1028426" y="678762"/>
                </a:lnTo>
                <a:lnTo>
                  <a:pt x="0" y="67876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1028700" y="322586"/>
            <a:ext cx="8643531" cy="1269354"/>
          </a:xfrm>
          <a:prstGeom prst="rect">
            <a:avLst/>
          </a:prstGeom>
        </p:spPr>
        <p:txBody>
          <a:bodyPr anchor="t" rtlCol="false" tIns="0" lIns="0" bIns="0" rIns="0">
            <a:spAutoFit/>
          </a:bodyPr>
          <a:lstStyle/>
          <a:p>
            <a:pPr algn="ctr">
              <a:lnSpc>
                <a:spcPts val="10360"/>
              </a:lnSpc>
            </a:pPr>
            <a:r>
              <a:rPr lang="en-US" sz="7400">
                <a:solidFill>
                  <a:srgbClr val="000000"/>
                </a:solidFill>
                <a:latin typeface="Abril Fatface"/>
                <a:ea typeface="Abril Fatface"/>
                <a:cs typeface="Abril Fatface"/>
                <a:sym typeface="Abril Fatface"/>
              </a:rPr>
              <a:t>Katılımcılar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5FBF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 r="0" b="-555"/>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DAGb6_phdiE</dc:identifier>
  <dcterms:modified xsi:type="dcterms:W3CDTF">2011-08-01T06:04:30Z</dcterms:modified>
  <cp:revision>1</cp:revision>
  <dc:title>Empower Your Mind</dc:title>
</cp:coreProperties>
</file>